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13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</p:sldIdLst>
  <p:sldSz cx="12192000" cy="6858000"/>
  <p:notesSz cx="6797675" cy="9928225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17" roundtripDataSignature="AMtx7mi3lnyi39lpqPuSPtrZtt9segMgO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8E03D0CA-C5E6-43DB-9FA1-36D24ED3AC52}">
  <a:tblStyle styleId="{8E03D0CA-C5E6-43DB-9FA1-36D24ED3AC52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59" d="100"/>
          <a:sy n="59" d="100"/>
        </p:scale>
        <p:origin x="940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customschemas.google.com/relationships/presentationmetadata" Target="metadata"/><Relationship Id="rId2" Type="http://schemas.openxmlformats.org/officeDocument/2006/relationships/slide" Target="slides/slide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45659" cy="4981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50443" y="0"/>
            <a:ext cx="2945659" cy="4981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422275" y="1241425"/>
            <a:ext cx="59531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79768" y="4777958"/>
            <a:ext cx="5438140" cy="39092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9430091"/>
            <a:ext cx="2945659" cy="4981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50443" y="9430091"/>
            <a:ext cx="2945659" cy="4981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GB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0" name="Google Shape;90;p1:notes"/>
          <p:cNvSpPr txBox="1">
            <a:spLocks noGrp="1"/>
          </p:cNvSpPr>
          <p:nvPr>
            <p:ph type="body" idx="1"/>
          </p:nvPr>
        </p:nvSpPr>
        <p:spPr>
          <a:xfrm>
            <a:off x="679768" y="4777958"/>
            <a:ext cx="5438140" cy="39092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91" name="Google Shape;91;p1:notes"/>
          <p:cNvSpPr txBox="1">
            <a:spLocks noGrp="1"/>
          </p:cNvSpPr>
          <p:nvPr>
            <p:ph type="sldNum" idx="12"/>
          </p:nvPr>
        </p:nvSpPr>
        <p:spPr>
          <a:xfrm>
            <a:off x="3850443" y="9430091"/>
            <a:ext cx="2945659" cy="4981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GB"/>
              <a:t>1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7:notes"/>
          <p:cNvSpPr txBox="1">
            <a:spLocks noGrp="1"/>
          </p:cNvSpPr>
          <p:nvPr>
            <p:ph type="body" idx="1"/>
          </p:nvPr>
        </p:nvSpPr>
        <p:spPr>
          <a:xfrm>
            <a:off x="679768" y="4777959"/>
            <a:ext cx="5438140" cy="390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77" name="Google Shape;177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g39859603708_0_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6" name="Google Shape;186;g39859603708_0_61:notes"/>
          <p:cNvSpPr txBox="1">
            <a:spLocks noGrp="1"/>
          </p:cNvSpPr>
          <p:nvPr>
            <p:ph type="body" idx="1"/>
          </p:nvPr>
        </p:nvSpPr>
        <p:spPr>
          <a:xfrm>
            <a:off x="679768" y="4777959"/>
            <a:ext cx="5438140" cy="390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87" name="Google Shape;187;g39859603708_0_61:notes"/>
          <p:cNvSpPr txBox="1">
            <a:spLocks noGrp="1"/>
          </p:cNvSpPr>
          <p:nvPr>
            <p:ph type="sldNum" idx="12"/>
          </p:nvPr>
        </p:nvSpPr>
        <p:spPr>
          <a:xfrm>
            <a:off x="3850443" y="9430091"/>
            <a:ext cx="2945659" cy="498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GB"/>
              <a:t>11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3:notes"/>
          <p:cNvSpPr txBox="1">
            <a:spLocks noGrp="1"/>
          </p:cNvSpPr>
          <p:nvPr>
            <p:ph type="body" idx="1"/>
          </p:nvPr>
        </p:nvSpPr>
        <p:spPr>
          <a:xfrm>
            <a:off x="679768" y="4777958"/>
            <a:ext cx="5438140" cy="39092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105" name="Google Shape;10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g3a2a6b4080c_0_0:notes"/>
          <p:cNvSpPr txBox="1">
            <a:spLocks noGrp="1"/>
          </p:cNvSpPr>
          <p:nvPr>
            <p:ph type="body" idx="1"/>
          </p:nvPr>
        </p:nvSpPr>
        <p:spPr>
          <a:xfrm>
            <a:off x="679768" y="4777958"/>
            <a:ext cx="5438100" cy="390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117" name="Google Shape;117;g3a2a6b4080c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g39d33785f75_0_11:notes"/>
          <p:cNvSpPr txBox="1">
            <a:spLocks noGrp="1"/>
          </p:cNvSpPr>
          <p:nvPr>
            <p:ph type="body" idx="1"/>
          </p:nvPr>
        </p:nvSpPr>
        <p:spPr>
          <a:xfrm>
            <a:off x="679768" y="4777959"/>
            <a:ext cx="5438140" cy="390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30" name="Google Shape;130;g39d33785f75_0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g39d33785f75_0_36:notes"/>
          <p:cNvSpPr txBox="1">
            <a:spLocks noGrp="1"/>
          </p:cNvSpPr>
          <p:nvPr>
            <p:ph type="body" idx="1"/>
          </p:nvPr>
        </p:nvSpPr>
        <p:spPr>
          <a:xfrm>
            <a:off x="679768" y="4777959"/>
            <a:ext cx="5438140" cy="390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40" name="Google Shape;140;g39d33785f75_0_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g39d33785f75_0_46:notes"/>
          <p:cNvSpPr txBox="1">
            <a:spLocks noGrp="1"/>
          </p:cNvSpPr>
          <p:nvPr>
            <p:ph type="body" idx="1"/>
          </p:nvPr>
        </p:nvSpPr>
        <p:spPr>
          <a:xfrm>
            <a:off x="679768" y="4777959"/>
            <a:ext cx="5438140" cy="390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48" name="Google Shape;148;g39d33785f75_0_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6:notes"/>
          <p:cNvSpPr txBox="1">
            <a:spLocks noGrp="1"/>
          </p:cNvSpPr>
          <p:nvPr>
            <p:ph type="body" idx="1"/>
          </p:nvPr>
        </p:nvSpPr>
        <p:spPr>
          <a:xfrm>
            <a:off x="679768" y="4777959"/>
            <a:ext cx="5438140" cy="390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54" name="Google Shape;154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g39d33785f75_0_80:notes"/>
          <p:cNvSpPr txBox="1">
            <a:spLocks noGrp="1"/>
          </p:cNvSpPr>
          <p:nvPr>
            <p:ph type="body" idx="1"/>
          </p:nvPr>
        </p:nvSpPr>
        <p:spPr>
          <a:xfrm>
            <a:off x="679768" y="4777959"/>
            <a:ext cx="5438140" cy="390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61" name="Google Shape;161;g39d33785f75_0_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g39d33785f75_0_91:notes"/>
          <p:cNvSpPr txBox="1">
            <a:spLocks noGrp="1"/>
          </p:cNvSpPr>
          <p:nvPr>
            <p:ph type="body" idx="1"/>
          </p:nvPr>
        </p:nvSpPr>
        <p:spPr>
          <a:xfrm>
            <a:off x="679768" y="4777959"/>
            <a:ext cx="5438140" cy="390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70" name="Google Shape;170;g39d33785f75_0_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27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27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72" name="Google Shape;72;p27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73" name="Google Shape;73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2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28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9" name="Google Shape;79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29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29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5" name="Google Shape;85;p2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2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2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2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g39859603708_0_57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g39859603708_0_57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7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•"/>
              <a:defRPr/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0" name="Google Shape;30;g39859603708_0_57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21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21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4" name="Google Shape;34;p2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2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2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2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22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1" name="Google Shape;41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23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23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7" name="Google Shape;47;p23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8" name="Google Shape;48;p23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9" name="Google Shape;49;p23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0" name="Google Shape;50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2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2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26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5" name="Google Shape;65;p26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6" name="Google Shape;66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1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hyperlink" Target="mailto:grace.goodsir@sds.co.uk" TargetMode="External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myworldofwork.co.uk/option-choices" TargetMode="External"/><Relationship Id="rId3" Type="http://schemas.openxmlformats.org/officeDocument/2006/relationships/image" Target="../media/image3.png"/><Relationship Id="rId7" Type="http://schemas.openxmlformats.org/officeDocument/2006/relationships/hyperlink" Target="http://www.planitplus.net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apprenticeships.scot/" TargetMode="External"/><Relationship Id="rId5" Type="http://schemas.openxmlformats.org/officeDocument/2006/relationships/hyperlink" Target="https://www.ucas.com/" TargetMode="External"/><Relationship Id="rId4" Type="http://schemas.openxmlformats.org/officeDocument/2006/relationships/hyperlink" Target="https://www.braeshigh.com/" TargetMode="External"/><Relationship Id="rId9" Type="http://schemas.openxmlformats.org/officeDocument/2006/relationships/hyperlink" Target="https://young.scot/get-informed/where-could-your-school-subjects-take-you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" name="Google Shape;93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18139" y="5104379"/>
            <a:ext cx="1810669" cy="1365622"/>
          </a:xfrm>
          <a:prstGeom prst="rect">
            <a:avLst/>
          </a:prstGeom>
          <a:noFill/>
          <a:ln>
            <a:noFill/>
          </a:ln>
        </p:spPr>
      </p:pic>
      <p:pic>
        <p:nvPicPr>
          <p:cNvPr id="94" name="Google Shape;94;p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578101" y="5257800"/>
            <a:ext cx="1463167" cy="1524132"/>
          </a:xfrm>
          <a:prstGeom prst="rect">
            <a:avLst/>
          </a:prstGeom>
          <a:noFill/>
          <a:ln>
            <a:noFill/>
          </a:ln>
        </p:spPr>
      </p:pic>
      <p:pic>
        <p:nvPicPr>
          <p:cNvPr id="95" name="Google Shape;95;p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044349" y="4580388"/>
            <a:ext cx="2057225" cy="2140707"/>
          </a:xfrm>
          <a:prstGeom prst="rect">
            <a:avLst/>
          </a:prstGeom>
          <a:noFill/>
          <a:ln>
            <a:noFill/>
          </a:ln>
        </p:spPr>
      </p:pic>
      <p:sp>
        <p:nvSpPr>
          <p:cNvPr id="96" name="Google Shape;96;p1"/>
          <p:cNvSpPr txBox="1"/>
          <p:nvPr/>
        </p:nvSpPr>
        <p:spPr>
          <a:xfrm>
            <a:off x="368446" y="853669"/>
            <a:ext cx="11823554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GB" sz="4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S2 Course Choice Process – Maximising Potential</a:t>
            </a: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7" name="Google Shape;97;p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837749" y="2601837"/>
            <a:ext cx="2183452" cy="1839103"/>
          </a:xfrm>
          <a:prstGeom prst="rect">
            <a:avLst/>
          </a:prstGeom>
          <a:noFill/>
          <a:ln>
            <a:noFill/>
          </a:ln>
        </p:spPr>
      </p:pic>
      <p:pic>
        <p:nvPicPr>
          <p:cNvPr id="98" name="Google Shape;98;p1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021201" y="2607172"/>
            <a:ext cx="1374981" cy="1828432"/>
          </a:xfrm>
          <a:prstGeom prst="rect">
            <a:avLst/>
          </a:prstGeom>
          <a:noFill/>
          <a:ln>
            <a:noFill/>
          </a:ln>
        </p:spPr>
      </p:pic>
      <p:pic>
        <p:nvPicPr>
          <p:cNvPr id="99" name="Google Shape;99;p1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5392094" y="2601837"/>
            <a:ext cx="2246954" cy="183910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" name="Google Shape;100;p1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7639049" y="2619644"/>
            <a:ext cx="2085029" cy="18248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" name="Google Shape;101;p1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9724079" y="2623850"/>
            <a:ext cx="2446529" cy="183489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0" y="2578694"/>
            <a:ext cx="1837749" cy="185691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7"/>
          <p:cNvSpPr txBox="1">
            <a:spLocks noGrp="1"/>
          </p:cNvSpPr>
          <p:nvPr>
            <p:ph type="title"/>
          </p:nvPr>
        </p:nvSpPr>
        <p:spPr>
          <a:xfrm>
            <a:off x="402771" y="485410"/>
            <a:ext cx="10101000" cy="53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rPr lang="en-GB" b="1"/>
              <a:t>What we will do:</a:t>
            </a:r>
            <a:endParaRPr/>
          </a:p>
        </p:txBody>
      </p:sp>
      <p:pic>
        <p:nvPicPr>
          <p:cNvPr id="180" name="Google Shape;180;p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894334" y="53000"/>
            <a:ext cx="1158344" cy="12053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1" name="Google Shape;181;p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39325" y="1497013"/>
            <a:ext cx="3518899" cy="3682624"/>
          </a:xfrm>
          <a:prstGeom prst="rect">
            <a:avLst/>
          </a:prstGeom>
          <a:noFill/>
          <a:ln>
            <a:noFill/>
          </a:ln>
        </p:spPr>
      </p:pic>
      <p:sp>
        <p:nvSpPr>
          <p:cNvPr id="182" name="Google Shape;182;p7"/>
          <p:cNvSpPr txBox="1"/>
          <p:nvPr/>
        </p:nvSpPr>
        <p:spPr>
          <a:xfrm>
            <a:off x="3045475" y="1079911"/>
            <a:ext cx="9007200" cy="447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371600" marR="0" lvl="0" indent="-457200" algn="l" rtl="0">
              <a:lnSpc>
                <a:spcPct val="115000"/>
              </a:lnSpc>
              <a:spcBef>
                <a:spcPts val="110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Char char="•"/>
            </a:pPr>
            <a:r>
              <a:rPr lang="en-GB" sz="3000" b="0" i="0" u="none" strike="noStrike" cap="none">
                <a:solidFill>
                  <a:srgbClr val="202124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Career and Course Choice Information Evening</a:t>
            </a:r>
            <a:endParaRPr/>
          </a:p>
          <a:p>
            <a:pPr marL="1371600" marR="0" lvl="0" indent="-457200" algn="l" rtl="0">
              <a:lnSpc>
                <a:spcPct val="115000"/>
              </a:lnSpc>
              <a:spcBef>
                <a:spcPts val="110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Char char="•"/>
            </a:pPr>
            <a:r>
              <a:rPr lang="en-GB" sz="3000" b="0" i="0" u="none" strike="noStrike" cap="none">
                <a:solidFill>
                  <a:srgbClr val="202124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Classroom teacher/Faculty Head support</a:t>
            </a:r>
            <a:endParaRPr/>
          </a:p>
          <a:p>
            <a:pPr marL="1371600" marR="0" lvl="0" indent="-457200" algn="l" rtl="0">
              <a:lnSpc>
                <a:spcPct val="115000"/>
              </a:lnSpc>
              <a:spcBef>
                <a:spcPts val="110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Char char="•"/>
            </a:pPr>
            <a:r>
              <a:rPr lang="en-GB" sz="3000" b="0" i="0" u="none" strike="noStrike" cap="none">
                <a:solidFill>
                  <a:srgbClr val="202124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PSE lessons</a:t>
            </a:r>
            <a:endParaRPr/>
          </a:p>
          <a:p>
            <a:pPr marL="1371600" marR="0" lvl="0" indent="-457200" algn="l" rtl="0">
              <a:lnSpc>
                <a:spcPct val="115000"/>
              </a:lnSpc>
              <a:spcBef>
                <a:spcPts val="110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Char char="•"/>
            </a:pPr>
            <a:r>
              <a:rPr lang="en-GB" sz="3000" b="0" i="0" u="none" strike="noStrike" cap="none">
                <a:solidFill>
                  <a:srgbClr val="202124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One-to-one support from Grace Goodsir (SDS) </a:t>
            </a:r>
            <a:r>
              <a:rPr lang="en-GB" sz="3000" b="0" i="0" u="sng" strike="noStrike" cap="none">
                <a:solidFill>
                  <a:srgbClr val="202124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grace.goodsir@sds.co.uk</a:t>
            </a:r>
            <a:endParaRPr sz="3000" b="0" i="0" u="none" strike="noStrike" cap="none">
              <a:solidFill>
                <a:srgbClr val="202124"/>
              </a:solidFill>
              <a:highlight>
                <a:srgbClr val="FFFFFF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marL="1371600" marR="0" lvl="0" indent="-457200" algn="l" rtl="0">
              <a:lnSpc>
                <a:spcPct val="115000"/>
              </a:lnSpc>
              <a:spcBef>
                <a:spcPts val="110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Char char="•"/>
            </a:pPr>
            <a:r>
              <a:rPr lang="en-GB" sz="3000" b="0" i="0" u="none" strike="noStrike" cap="none">
                <a:solidFill>
                  <a:srgbClr val="202124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One-to-one support from Pastoral Head </a:t>
            </a:r>
            <a:endParaRPr/>
          </a:p>
          <a:p>
            <a:pPr marL="1371600" marR="0" lvl="0" indent="-457200" algn="l" rtl="0">
              <a:lnSpc>
                <a:spcPct val="115000"/>
              </a:lnSpc>
              <a:spcBef>
                <a:spcPts val="110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Char char="•"/>
            </a:pPr>
            <a:r>
              <a:rPr lang="en-GB" sz="3000" b="0" i="0" u="none" strike="noStrike" cap="none">
                <a:solidFill>
                  <a:srgbClr val="202124"/>
                </a:solidFill>
                <a:latin typeface="Calibri"/>
                <a:ea typeface="Calibri"/>
                <a:cs typeface="Calibri"/>
                <a:sym typeface="Calibri"/>
              </a:rPr>
              <a:t>Communicate additional supports</a:t>
            </a:r>
            <a:endParaRPr/>
          </a:p>
          <a:p>
            <a:pPr marL="1371600" marR="0" lvl="0" indent="-457200" algn="l" rtl="0">
              <a:lnSpc>
                <a:spcPct val="115000"/>
              </a:lnSpc>
              <a:spcBef>
                <a:spcPts val="110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Char char="•"/>
            </a:pPr>
            <a:r>
              <a:rPr lang="en-GB" sz="3000" b="0" i="0" u="none" strike="noStrike" cap="none">
                <a:solidFill>
                  <a:srgbClr val="202124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Track 2 BGE Report Issued 18</a:t>
            </a:r>
            <a:r>
              <a:rPr lang="en-GB" sz="3000" b="0" i="0" u="none" strike="noStrike" cap="none" baseline="30000">
                <a:solidFill>
                  <a:srgbClr val="202124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th</a:t>
            </a:r>
            <a:r>
              <a:rPr lang="en-GB" sz="3000" b="0" i="0" u="none" strike="noStrike" cap="none">
                <a:solidFill>
                  <a:srgbClr val="202124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 December 2025</a:t>
            </a:r>
            <a:endParaRPr sz="3000" b="0" i="0" u="none" strike="noStrike" cap="none">
              <a:solidFill>
                <a:srgbClr val="202124"/>
              </a:solidFill>
              <a:highlight>
                <a:srgbClr val="FFFFFF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marL="914400" marR="0" lvl="0" indent="0" algn="l" rtl="0">
              <a:lnSpc>
                <a:spcPct val="115000"/>
              </a:lnSpc>
              <a:spcBef>
                <a:spcPts val="110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endParaRPr sz="3000" b="0" i="0" u="none" strike="noStrike" cap="none">
              <a:solidFill>
                <a:srgbClr val="202124"/>
              </a:solidFill>
              <a:highlight>
                <a:srgbClr val="FFFFFF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marL="914400" marR="0" lvl="0" indent="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endParaRPr sz="3000" b="0" i="0" u="none" strike="noStrike" cap="none">
              <a:solidFill>
                <a:srgbClr val="202124"/>
              </a:solidFill>
              <a:highlight>
                <a:srgbClr val="FFFFFF"/>
              </a:highlight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3" name="Google Shape;183;p7"/>
          <p:cNvSpPr txBox="1"/>
          <p:nvPr/>
        </p:nvSpPr>
        <p:spPr>
          <a:xfrm>
            <a:off x="-597589" y="5179637"/>
            <a:ext cx="4992725" cy="5181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3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Be Informed and Be Ambitious</a:t>
            </a:r>
            <a:endParaRPr sz="30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9" name="Google Shape;189;g39859603708_0_6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29200"/>
            <a:ext cx="12193625" cy="68579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8" name="Google Shape;108;p3"/>
          <p:cNvSpPr/>
          <p:nvPr/>
        </p:nvSpPr>
        <p:spPr>
          <a:xfrm rot="10800000" flipH="1">
            <a:off x="2" y="0"/>
            <a:ext cx="12191998" cy="1575955"/>
          </a:xfrm>
          <a:prstGeom prst="rect">
            <a:avLst/>
          </a:prstGeom>
          <a:gradFill>
            <a:gsLst>
              <a:gs pos="0">
                <a:srgbClr val="000000">
                  <a:alpha val="95686"/>
                </a:srgbClr>
              </a:gs>
              <a:gs pos="100000">
                <a:srgbClr val="2F5496"/>
              </a:gs>
            </a:gsLst>
            <a:lin ang="60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9" name="Google Shape;109;p3"/>
          <p:cNvSpPr/>
          <p:nvPr/>
        </p:nvSpPr>
        <p:spPr>
          <a:xfrm>
            <a:off x="0" y="0"/>
            <a:ext cx="8128856" cy="1575461"/>
          </a:xfrm>
          <a:prstGeom prst="rect">
            <a:avLst/>
          </a:prstGeom>
          <a:gradFill>
            <a:gsLst>
              <a:gs pos="0">
                <a:srgbClr val="4472C4">
                  <a:alpha val="40784"/>
                </a:srgbClr>
              </a:gs>
              <a:gs pos="74000">
                <a:srgbClr val="8DA9DB">
                  <a:alpha val="0"/>
                </a:srgbClr>
              </a:gs>
              <a:gs pos="100000">
                <a:srgbClr val="8DA9DB">
                  <a:alpha val="0"/>
                </a:srgbClr>
              </a:gs>
            </a:gsLst>
            <a:lin ang="84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0" name="Google Shape;110;p3"/>
          <p:cNvSpPr/>
          <p:nvPr/>
        </p:nvSpPr>
        <p:spPr>
          <a:xfrm flipH="1">
            <a:off x="-3" y="-1"/>
            <a:ext cx="12192002" cy="1574311"/>
          </a:xfrm>
          <a:prstGeom prst="rect">
            <a:avLst/>
          </a:prstGeom>
          <a:gradFill>
            <a:gsLst>
              <a:gs pos="0">
                <a:srgbClr val="000000">
                  <a:alpha val="62745"/>
                </a:srgbClr>
              </a:gs>
              <a:gs pos="78000">
                <a:srgbClr val="4472C4">
                  <a:alpha val="14901"/>
                </a:srgbClr>
              </a:gs>
              <a:gs pos="100000">
                <a:srgbClr val="4472C4">
                  <a:alpha val="14901"/>
                </a:srgbClr>
              </a:gs>
            </a:gsLst>
            <a:lin ang="156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1" name="Google Shape;111;p3"/>
          <p:cNvSpPr txBox="1">
            <a:spLocks noGrp="1"/>
          </p:cNvSpPr>
          <p:nvPr>
            <p:ph type="title"/>
          </p:nvPr>
        </p:nvSpPr>
        <p:spPr>
          <a:xfrm>
            <a:off x="139322" y="248038"/>
            <a:ext cx="10479000" cy="115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</a:pPr>
            <a:r>
              <a:rPr lang="en-GB" sz="3700" b="1" u="sng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How many courses do pupils in S3/4 study?</a:t>
            </a:r>
            <a:endParaRPr sz="37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2" name="Google Shape;112;p3" descr="A logo with text and a red and black arrow&#10;&#10;AI-generated content may be incorrect.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894334" y="53000"/>
            <a:ext cx="1158344" cy="1205349"/>
          </a:xfrm>
          <a:prstGeom prst="rect">
            <a:avLst/>
          </a:prstGeom>
          <a:noFill/>
          <a:ln>
            <a:noFill/>
          </a:ln>
        </p:spPr>
      </p:pic>
      <p:sp>
        <p:nvSpPr>
          <p:cNvPr id="113" name="Google Shape;113;p3"/>
          <p:cNvSpPr/>
          <p:nvPr/>
        </p:nvSpPr>
        <p:spPr>
          <a:xfrm>
            <a:off x="-1679225" y="1822450"/>
            <a:ext cx="17133538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114" name="Google Shape;114;p3"/>
          <p:cNvGraphicFramePr/>
          <p:nvPr/>
        </p:nvGraphicFramePr>
        <p:xfrm>
          <a:off x="699712" y="1966293"/>
          <a:ext cx="9918625" cy="4452175"/>
        </p:xfrm>
        <a:graphic>
          <a:graphicData uri="http://schemas.openxmlformats.org/drawingml/2006/table">
            <a:tbl>
              <a:tblPr>
                <a:noFill/>
                <a:tableStyleId>{8E03D0CA-C5E6-43DB-9FA1-36D24ED3AC52}</a:tableStyleId>
              </a:tblPr>
              <a:tblGrid>
                <a:gridCol w="13695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3622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769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3099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959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GB" sz="2000" b="1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Year</a:t>
                      </a:r>
                      <a:endParaRPr sz="1500" b="0" i="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53975" marR="53975" marT="26975" marB="269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GB" sz="2000" b="1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Mandatory</a:t>
                      </a:r>
                      <a:endParaRPr sz="1500" b="0" i="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53975" marR="53975" marT="26975" marB="269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GB" sz="2000" b="1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Choice</a:t>
                      </a:r>
                      <a:endParaRPr sz="1500" b="0" i="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53975" marR="53975" marT="26975" marB="269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GB" sz="2000" b="1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Core</a:t>
                      </a:r>
                      <a:endParaRPr sz="1500" b="0" i="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53975" marR="53975" marT="26975" marB="269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949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GB" sz="20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S3</a:t>
                      </a:r>
                      <a:endParaRPr sz="1500" b="0" i="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53975" marR="53975" marT="26975" marB="269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GB" sz="20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English (4 periods)</a:t>
                      </a:r>
                      <a:endParaRPr sz="1500" b="0" i="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GB" sz="20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Mathematics (5 periods)</a:t>
                      </a:r>
                      <a:endParaRPr sz="1500" b="0" i="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53975" marR="53975" marT="26975" marB="269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GB" sz="20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5 selected subjects</a:t>
                      </a:r>
                      <a:endParaRPr sz="1500" b="0" i="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500"/>
                        <a:buFont typeface="Arial"/>
                        <a:buNone/>
                      </a:pPr>
                      <a:br>
                        <a:rPr lang="en-GB" sz="1500" b="0" i="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</a:br>
                      <a:endParaRPr sz="1500" b="0" i="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GB" sz="20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(4 periods each)</a:t>
                      </a:r>
                      <a:endParaRPr sz="1500" b="0" i="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53975" marR="53975" marT="26975" marB="269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GB" sz="20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PE</a:t>
                      </a:r>
                      <a:endParaRPr sz="1500" b="0" i="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GB" sz="20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PSE</a:t>
                      </a:r>
                      <a:endParaRPr sz="1500" b="0" i="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500"/>
                        <a:buFont typeface="Arial"/>
                        <a:buNone/>
                      </a:pPr>
                      <a:br>
                        <a:rPr lang="en-GB" sz="1500" b="0" i="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</a:br>
                      <a:endParaRPr sz="1500" b="0" i="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GB" sz="20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(3 periods in total)</a:t>
                      </a:r>
                      <a:endParaRPr sz="1500" b="0" i="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53975" marR="53975" marT="26975" marB="269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2612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GB" sz="20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S4</a:t>
                      </a:r>
                      <a:endParaRPr sz="1500" b="0" i="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53975" marR="53975" marT="26975" marB="269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GB" sz="20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English (5 periods)</a:t>
                      </a:r>
                      <a:endParaRPr sz="1500" b="0" i="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GB" sz="20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Mathematics (4 periods)</a:t>
                      </a:r>
                      <a:endParaRPr sz="1500" b="0" i="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500"/>
                        <a:buFont typeface="Arial"/>
                        <a:buNone/>
                      </a:pPr>
                      <a:br>
                        <a:rPr lang="en-GB" sz="1500" b="0" i="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</a:br>
                      <a:endParaRPr sz="1500" b="0" i="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53975" marR="53975" marT="26975" marB="269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GB" sz="20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Continuation of 5 selected subjects above</a:t>
                      </a:r>
                      <a:endParaRPr sz="1500" b="0" i="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500"/>
                        <a:buFont typeface="Arial"/>
                        <a:buNone/>
                      </a:pPr>
                      <a:br>
                        <a:rPr lang="en-GB" sz="1500" b="0" i="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</a:br>
                      <a:endParaRPr sz="1500" b="0" i="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GB" sz="20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(4 periods each)</a:t>
                      </a:r>
                      <a:endParaRPr sz="1500" b="0" i="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53975" marR="53975" marT="26975" marB="269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GB" sz="20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PE</a:t>
                      </a:r>
                      <a:endParaRPr sz="1500" b="0" i="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GB" sz="20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PSE</a:t>
                      </a:r>
                      <a:endParaRPr sz="1500" b="0" i="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500"/>
                        <a:buFont typeface="Arial"/>
                        <a:buNone/>
                      </a:pPr>
                      <a:br>
                        <a:rPr lang="en-GB" sz="1500" b="0" i="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</a:br>
                      <a:endParaRPr sz="1500" b="0" i="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GB" sz="20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(3 periods in total)</a:t>
                      </a:r>
                      <a:endParaRPr sz="1500" b="0" i="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500"/>
                        <a:buFont typeface="Arial"/>
                        <a:buNone/>
                      </a:pPr>
                      <a:br>
                        <a:rPr lang="en-GB" sz="1500" b="0" i="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</a:br>
                      <a:endParaRPr sz="1500" b="0" i="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53975" marR="53975" marT="26975" marB="269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g3a2a6b4080c_0_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</a:endParaRPr>
          </a:p>
        </p:txBody>
      </p:sp>
      <p:sp>
        <p:nvSpPr>
          <p:cNvPr id="120" name="Google Shape;120;g3a2a6b4080c_0_0"/>
          <p:cNvSpPr/>
          <p:nvPr/>
        </p:nvSpPr>
        <p:spPr>
          <a:xfrm rot="10800000" flipH="1">
            <a:off x="2" y="55"/>
            <a:ext cx="12192000" cy="1575900"/>
          </a:xfrm>
          <a:prstGeom prst="rect">
            <a:avLst/>
          </a:prstGeom>
          <a:gradFill>
            <a:gsLst>
              <a:gs pos="0">
                <a:srgbClr val="000000">
                  <a:alpha val="95686"/>
                </a:srgbClr>
              </a:gs>
              <a:gs pos="100000">
                <a:srgbClr val="2F5496"/>
              </a:gs>
            </a:gsLst>
            <a:lin ang="59999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1" name="Google Shape;121;g3a2a6b4080c_0_0"/>
          <p:cNvSpPr/>
          <p:nvPr/>
        </p:nvSpPr>
        <p:spPr>
          <a:xfrm>
            <a:off x="0" y="0"/>
            <a:ext cx="8128800" cy="1575600"/>
          </a:xfrm>
          <a:prstGeom prst="rect">
            <a:avLst/>
          </a:prstGeom>
          <a:gradFill>
            <a:gsLst>
              <a:gs pos="0">
                <a:srgbClr val="4472C4">
                  <a:alpha val="40784"/>
                </a:srgbClr>
              </a:gs>
              <a:gs pos="74000">
                <a:srgbClr val="8DA9DB">
                  <a:alpha val="0"/>
                </a:srgbClr>
              </a:gs>
              <a:gs pos="100000">
                <a:srgbClr val="8DA9DB">
                  <a:alpha val="0"/>
                </a:srgbClr>
              </a:gs>
            </a:gsLst>
            <a:lin ang="8400134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2" name="Google Shape;122;g3a2a6b4080c_0_0"/>
          <p:cNvSpPr/>
          <p:nvPr/>
        </p:nvSpPr>
        <p:spPr>
          <a:xfrm flipH="1">
            <a:off x="-1" y="-1"/>
            <a:ext cx="12192000" cy="1574400"/>
          </a:xfrm>
          <a:prstGeom prst="rect">
            <a:avLst/>
          </a:prstGeom>
          <a:gradFill>
            <a:gsLst>
              <a:gs pos="0">
                <a:srgbClr val="000000">
                  <a:alpha val="62745"/>
                </a:srgbClr>
              </a:gs>
              <a:gs pos="78000">
                <a:srgbClr val="4472C4">
                  <a:alpha val="14901"/>
                </a:srgbClr>
              </a:gs>
              <a:gs pos="100000">
                <a:srgbClr val="4472C4">
                  <a:alpha val="14901"/>
                </a:srgbClr>
              </a:gs>
            </a:gsLst>
            <a:lin ang="15600151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3" name="Google Shape;123;g3a2a6b4080c_0_0"/>
          <p:cNvSpPr txBox="1">
            <a:spLocks noGrp="1"/>
          </p:cNvSpPr>
          <p:nvPr>
            <p:ph type="title"/>
          </p:nvPr>
        </p:nvSpPr>
        <p:spPr>
          <a:xfrm>
            <a:off x="139322" y="248038"/>
            <a:ext cx="10479000" cy="115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</a:pPr>
            <a:r>
              <a:rPr lang="en-GB" sz="3700" b="1" u="sng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Understanding the Language of Levels</a:t>
            </a:r>
            <a:endParaRPr sz="37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4" name="Google Shape;124;g3a2a6b4080c_0_0" descr="A logo with text and a red and black arrow&#10;&#10;AI-generated content may be incorrect.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894334" y="53000"/>
            <a:ext cx="1158344" cy="1205349"/>
          </a:xfrm>
          <a:prstGeom prst="rect">
            <a:avLst/>
          </a:prstGeom>
          <a:noFill/>
          <a:ln>
            <a:noFill/>
          </a:ln>
        </p:spPr>
      </p:pic>
      <p:sp>
        <p:nvSpPr>
          <p:cNvPr id="125" name="Google Shape;125;g3a2a6b4080c_0_0"/>
          <p:cNvSpPr/>
          <p:nvPr/>
        </p:nvSpPr>
        <p:spPr>
          <a:xfrm>
            <a:off x="-1679225" y="1822450"/>
            <a:ext cx="17133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6" name="Google Shape;126;g3a2a6b4080c_0_0"/>
          <p:cNvSpPr txBox="1"/>
          <p:nvPr/>
        </p:nvSpPr>
        <p:spPr>
          <a:xfrm>
            <a:off x="4221825" y="2801475"/>
            <a:ext cx="3307500" cy="184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National 5/Level 5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National 4/Level 4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National 3/Level 3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7" name="Google Shape;127;g3a2a6b4080c_0_0"/>
          <p:cNvSpPr/>
          <p:nvPr/>
        </p:nvSpPr>
        <p:spPr>
          <a:xfrm>
            <a:off x="3706400" y="2801475"/>
            <a:ext cx="466800" cy="2217900"/>
          </a:xfrm>
          <a:prstGeom prst="upArrow">
            <a:avLst>
              <a:gd name="adj1" fmla="val 50000"/>
              <a:gd name="adj2" fmla="val 50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g39d33785f75_0_1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101000" cy="53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rPr lang="en-GB" b="1" u="sng"/>
              <a:t>Course Information on our Website</a:t>
            </a:r>
            <a:endParaRPr/>
          </a:p>
        </p:txBody>
      </p:sp>
      <p:pic>
        <p:nvPicPr>
          <p:cNvPr id="133" name="Google Shape;133;g39d33785f75_0_1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6200" y="1012775"/>
            <a:ext cx="12039600" cy="4427325"/>
          </a:xfrm>
          <a:prstGeom prst="rect">
            <a:avLst/>
          </a:prstGeom>
          <a:noFill/>
          <a:ln>
            <a:noFill/>
          </a:ln>
        </p:spPr>
      </p:pic>
      <p:sp>
        <p:nvSpPr>
          <p:cNvPr id="134" name="Google Shape;134;g39d33785f75_0_11"/>
          <p:cNvSpPr txBox="1"/>
          <p:nvPr/>
        </p:nvSpPr>
        <p:spPr>
          <a:xfrm>
            <a:off x="4825200" y="2076200"/>
            <a:ext cx="6272100" cy="34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GB" sz="2800" b="1" i="0" u="none" strike="noStrike" cap="non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Click Curriculum - Course Choice</a:t>
            </a:r>
            <a:endParaRPr sz="2800" b="1" i="0" u="none" strike="noStrike" cap="none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5" name="Google Shape;135;g39d33785f75_0_11"/>
          <p:cNvSpPr/>
          <p:nvPr/>
        </p:nvSpPr>
        <p:spPr>
          <a:xfrm rot="-1259822">
            <a:off x="8512149" y="1806534"/>
            <a:ext cx="1250001" cy="173882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6" name="Google Shape;136;g39d33785f75_0_11"/>
          <p:cNvSpPr txBox="1"/>
          <p:nvPr/>
        </p:nvSpPr>
        <p:spPr>
          <a:xfrm>
            <a:off x="3538025" y="5555250"/>
            <a:ext cx="36093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GB" sz="2800" b="1" i="0" u="none" strike="noStrike" cap="non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Click Here is the link</a:t>
            </a:r>
            <a:endParaRPr sz="14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7" name="Google Shape;137;g39d33785f75_0_11"/>
          <p:cNvSpPr/>
          <p:nvPr/>
        </p:nvSpPr>
        <p:spPr>
          <a:xfrm rot="-9749998">
            <a:off x="2168114" y="5624042"/>
            <a:ext cx="1250057" cy="173919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" name="Google Shape;142;g39d33785f75_0_3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2400" y="1050025"/>
            <a:ext cx="10786802" cy="5648824"/>
          </a:xfrm>
          <a:prstGeom prst="rect">
            <a:avLst/>
          </a:prstGeom>
          <a:noFill/>
          <a:ln>
            <a:noFill/>
          </a:ln>
        </p:spPr>
      </p:pic>
      <p:sp>
        <p:nvSpPr>
          <p:cNvPr id="143" name="Google Shape;143;g39d33785f75_0_3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101000" cy="53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rPr lang="en-GB" b="1" u="sng"/>
              <a:t>Course Information on our Website</a:t>
            </a:r>
            <a:endParaRPr/>
          </a:p>
        </p:txBody>
      </p:sp>
      <p:sp>
        <p:nvSpPr>
          <p:cNvPr id="144" name="Google Shape;144;g39d33785f75_0_36"/>
          <p:cNvSpPr txBox="1"/>
          <p:nvPr/>
        </p:nvSpPr>
        <p:spPr>
          <a:xfrm>
            <a:off x="6280775" y="5620350"/>
            <a:ext cx="46077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GB" sz="2800" b="1" i="0" u="none" strike="noStrike" cap="non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Click Subject Information</a:t>
            </a:r>
            <a:endParaRPr sz="14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5" name="Google Shape;145;g39d33785f75_0_36"/>
          <p:cNvSpPr/>
          <p:nvPr/>
        </p:nvSpPr>
        <p:spPr>
          <a:xfrm rot="-8513364">
            <a:off x="4256453" y="4888010"/>
            <a:ext cx="2194655" cy="206443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9d33785f75_0_4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101000" cy="53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rPr lang="en-GB" b="1" u="sng"/>
              <a:t>Course Information on our Website</a:t>
            </a:r>
            <a:endParaRPr/>
          </a:p>
        </p:txBody>
      </p:sp>
      <p:pic>
        <p:nvPicPr>
          <p:cNvPr id="151" name="Google Shape;151;g39d33785f75_0_4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2400" y="1050025"/>
            <a:ext cx="11226951" cy="5909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101000" cy="53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rPr lang="en-GB" b="1" u="sng"/>
              <a:t>Course Information on our Website</a:t>
            </a:r>
            <a:endParaRPr/>
          </a:p>
        </p:txBody>
      </p:sp>
      <p:sp>
        <p:nvSpPr>
          <p:cNvPr id="157" name="Google Shape;157;p6"/>
          <p:cNvSpPr txBox="1"/>
          <p:nvPr/>
        </p:nvSpPr>
        <p:spPr>
          <a:xfrm>
            <a:off x="8356784" y="2278477"/>
            <a:ext cx="3730361" cy="377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marR="0" lvl="0" indent="-419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2124"/>
              </a:buClr>
              <a:buSzPts val="3000"/>
              <a:buFont typeface="Calibri"/>
              <a:buChar char="●"/>
            </a:pPr>
            <a:r>
              <a:rPr lang="en-GB" sz="3000" b="0" i="0" u="none" strike="noStrike" cap="none">
                <a:solidFill>
                  <a:srgbClr val="202124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Course Outline</a:t>
            </a:r>
            <a:endParaRPr/>
          </a:p>
          <a:p>
            <a:pPr marL="457200" marR="0" lvl="0" indent="-419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2124"/>
              </a:buClr>
              <a:buSzPts val="3000"/>
              <a:buFont typeface="Calibri"/>
              <a:buChar char="●"/>
            </a:pPr>
            <a:r>
              <a:rPr lang="en-GB" sz="3000" b="0" i="0" u="none" strike="noStrike" cap="none">
                <a:solidFill>
                  <a:srgbClr val="202124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Assessment</a:t>
            </a:r>
            <a:endParaRPr/>
          </a:p>
          <a:p>
            <a:pPr marL="457200" marR="0" lvl="0" indent="-419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2124"/>
              </a:buClr>
              <a:buSzPts val="3000"/>
              <a:buFont typeface="Calibri"/>
              <a:buChar char="●"/>
            </a:pPr>
            <a:r>
              <a:rPr lang="en-GB" sz="3000" b="0" i="0" u="none" strike="noStrike" cap="none">
                <a:solidFill>
                  <a:srgbClr val="202124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Progression</a:t>
            </a:r>
            <a:endParaRPr/>
          </a:p>
          <a:p>
            <a:pPr marL="457200" marR="0" lvl="0" indent="-419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2124"/>
              </a:buClr>
              <a:buSzPts val="3000"/>
              <a:buFont typeface="Calibri"/>
              <a:buChar char="●"/>
            </a:pPr>
            <a:r>
              <a:rPr lang="en-GB" sz="3000" b="0" i="0" u="none" strike="noStrike" cap="none">
                <a:solidFill>
                  <a:srgbClr val="202124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Careers</a:t>
            </a:r>
            <a:endParaRPr/>
          </a:p>
          <a:p>
            <a:pPr marL="457200" marR="0" lvl="0" indent="-419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2124"/>
              </a:buClr>
              <a:buSzPts val="3000"/>
              <a:buFont typeface="Calibri"/>
              <a:buChar char="●"/>
            </a:pPr>
            <a:r>
              <a:rPr lang="en-GB" sz="3000" b="0" i="0" u="none" strike="noStrike" cap="none">
                <a:solidFill>
                  <a:srgbClr val="202124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Pupil Skills</a:t>
            </a:r>
            <a:endParaRPr/>
          </a:p>
        </p:txBody>
      </p:sp>
      <p:pic>
        <p:nvPicPr>
          <p:cNvPr id="158" name="Google Shape;158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46225" y="1168554"/>
            <a:ext cx="7338854" cy="504101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g39d33785f75_0_8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101000" cy="53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rPr lang="en-GB" b="1"/>
              <a:t>What we have asked pupils to do: Seek Support and Advice</a:t>
            </a:r>
            <a:endParaRPr/>
          </a:p>
        </p:txBody>
      </p:sp>
      <p:pic>
        <p:nvPicPr>
          <p:cNvPr id="164" name="Google Shape;164;g39d33785f75_0_8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894334" y="53000"/>
            <a:ext cx="1158344" cy="12053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5" name="Google Shape;165;g39d33785f75_0_8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39325" y="1497013"/>
            <a:ext cx="3518899" cy="3682624"/>
          </a:xfrm>
          <a:prstGeom prst="rect">
            <a:avLst/>
          </a:prstGeom>
          <a:noFill/>
          <a:ln>
            <a:noFill/>
          </a:ln>
        </p:spPr>
      </p:pic>
      <p:sp>
        <p:nvSpPr>
          <p:cNvPr id="166" name="Google Shape;166;g39d33785f75_0_80"/>
          <p:cNvSpPr txBox="1"/>
          <p:nvPr/>
        </p:nvSpPr>
        <p:spPr>
          <a:xfrm>
            <a:off x="3184800" y="1100325"/>
            <a:ext cx="9007200" cy="447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914400" marR="0" lvl="0" indent="0" algn="l" rtl="0">
              <a:lnSpc>
                <a:spcPct val="115000"/>
              </a:lnSpc>
              <a:spcBef>
                <a:spcPts val="110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en-GB" sz="3000" b="1" i="0" u="none" strike="noStrike" cap="none">
                <a:solidFill>
                  <a:srgbClr val="202124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Consider:</a:t>
            </a:r>
            <a:endParaRPr sz="3000" b="1" i="0" u="none" strike="noStrike" cap="none">
              <a:solidFill>
                <a:srgbClr val="202124"/>
              </a:solidFill>
              <a:highlight>
                <a:srgbClr val="FFFFFF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marL="1257300" marR="0" lvl="0" indent="-342900" algn="l" rtl="0">
              <a:lnSpc>
                <a:spcPct val="115000"/>
              </a:lnSpc>
              <a:spcBef>
                <a:spcPts val="11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lang="en-GB" sz="2400" b="0" i="0" u="none" strike="noStrike" cap="none">
                <a:solidFill>
                  <a:srgbClr val="202124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What you think and know (what do you need?)</a:t>
            </a:r>
            <a:endParaRPr sz="2400" b="0" i="0" u="none" strike="noStrike" cap="none">
              <a:solidFill>
                <a:srgbClr val="202124"/>
              </a:solidFill>
              <a:highlight>
                <a:srgbClr val="FFFFFF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marL="1257300" marR="0" lvl="0" indent="-342900" algn="l" rtl="0">
              <a:lnSpc>
                <a:spcPct val="115000"/>
              </a:lnSpc>
              <a:spcBef>
                <a:spcPts val="11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lang="en-GB" sz="2400" b="0" i="0" u="none" strike="noStrike" cap="none">
                <a:solidFill>
                  <a:srgbClr val="202124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Support from home</a:t>
            </a:r>
            <a:endParaRPr sz="2400" b="0" i="0" u="none" strike="noStrike" cap="none">
              <a:solidFill>
                <a:srgbClr val="202124"/>
              </a:solidFill>
              <a:highlight>
                <a:srgbClr val="FFFFFF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marL="1257300" marR="0" lvl="0" indent="-342900" algn="l" rtl="0">
              <a:lnSpc>
                <a:spcPct val="115000"/>
              </a:lnSpc>
              <a:spcBef>
                <a:spcPts val="11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lang="en-GB" sz="2400" b="0" i="0" u="none" strike="noStrike" cap="none">
                <a:solidFill>
                  <a:srgbClr val="202124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Guidance from support staff, class teachers, Pastoral Heads,  Faculty Heads, SLT, SDS</a:t>
            </a:r>
            <a:endParaRPr sz="2400" b="0" i="0" u="none" strike="noStrike" cap="none">
              <a:solidFill>
                <a:srgbClr val="202124"/>
              </a:solidFill>
              <a:highlight>
                <a:srgbClr val="FFFFFF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marL="1257300" marR="0" lvl="0" indent="-342900" algn="l" rtl="0">
              <a:lnSpc>
                <a:spcPct val="115000"/>
              </a:lnSpc>
              <a:spcBef>
                <a:spcPts val="11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lang="en-GB" sz="2400" b="0" i="0" u="none" strike="noStrike" cap="none">
                <a:solidFill>
                  <a:srgbClr val="202124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Use school website and other websites to support</a:t>
            </a:r>
            <a:endParaRPr sz="2400" b="0" i="0" u="none" strike="noStrike" cap="none">
              <a:solidFill>
                <a:srgbClr val="202124"/>
              </a:solidFill>
              <a:highlight>
                <a:srgbClr val="FFFFFF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marL="1257300" marR="0" lvl="0" indent="-342900" algn="l" rtl="0">
              <a:lnSpc>
                <a:spcPct val="115000"/>
              </a:lnSpc>
              <a:spcBef>
                <a:spcPts val="11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lang="en-GB" sz="2400" b="0" i="0" u="none" strike="noStrike" cap="none">
                <a:solidFill>
                  <a:srgbClr val="202124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Career and Course Choice Information Evening Wed 12th November</a:t>
            </a:r>
            <a:endParaRPr/>
          </a:p>
          <a:p>
            <a:pPr marL="1257300" marR="0" lvl="0" indent="-342900" algn="l" rtl="0">
              <a:lnSpc>
                <a:spcPct val="115000"/>
              </a:lnSpc>
              <a:spcBef>
                <a:spcPts val="11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lang="en-GB" sz="2400" b="0" i="0" u="none" strike="noStrike" cap="none">
                <a:solidFill>
                  <a:srgbClr val="202124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Complete course choice selection from </a:t>
            </a:r>
            <a:r>
              <a:rPr lang="en-GB" sz="2400" b="1" i="0" u="none" strike="noStrike" cap="none">
                <a:solidFill>
                  <a:srgbClr val="202124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23</a:t>
            </a:r>
            <a:r>
              <a:rPr lang="en-GB" sz="2400" b="1" i="0" u="none" strike="noStrike" cap="none" baseline="30000">
                <a:solidFill>
                  <a:srgbClr val="202124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rd</a:t>
            </a:r>
            <a:r>
              <a:rPr lang="en-GB" sz="2400" b="1" i="0" u="none" strike="noStrike" cap="none">
                <a:solidFill>
                  <a:srgbClr val="202124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 February 2026 </a:t>
            </a:r>
            <a:r>
              <a:rPr lang="en-GB" sz="2400" b="0" i="0" u="none" strike="noStrike" cap="none">
                <a:solidFill>
                  <a:srgbClr val="202124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to </a:t>
            </a:r>
            <a:r>
              <a:rPr lang="en-GB" sz="2400" b="1" i="0" u="none" strike="noStrike" cap="none">
                <a:solidFill>
                  <a:srgbClr val="202124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6</a:t>
            </a:r>
            <a:r>
              <a:rPr lang="en-GB" sz="2400" b="1" i="0" u="none" strike="noStrike" cap="none" baseline="30000">
                <a:solidFill>
                  <a:srgbClr val="202124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th</a:t>
            </a:r>
            <a:r>
              <a:rPr lang="en-GB" sz="2400" b="1" i="0" u="none" strike="noStrike" cap="none">
                <a:solidFill>
                  <a:srgbClr val="202124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 March 2026</a:t>
            </a:r>
            <a:endParaRPr sz="2400" b="0" i="0" u="none" strike="noStrike" cap="none">
              <a:solidFill>
                <a:srgbClr val="202124"/>
              </a:solidFill>
              <a:highlight>
                <a:srgbClr val="FFFFFF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marL="914400" marR="0" lvl="0" indent="0" algn="l" rtl="0">
              <a:lnSpc>
                <a:spcPct val="115000"/>
              </a:lnSpc>
              <a:spcBef>
                <a:spcPts val="110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endParaRPr sz="3000" b="0" i="0" u="none" strike="noStrike" cap="none">
              <a:solidFill>
                <a:srgbClr val="202124"/>
              </a:solidFill>
              <a:highlight>
                <a:srgbClr val="FFFFFF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marL="914400" marR="0" lvl="0" indent="0" algn="l" rtl="0">
              <a:lnSpc>
                <a:spcPct val="115000"/>
              </a:lnSpc>
              <a:spcBef>
                <a:spcPts val="110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endParaRPr sz="3000" b="0" i="0" u="none" strike="noStrike" cap="none">
              <a:solidFill>
                <a:srgbClr val="202124"/>
              </a:solidFill>
              <a:highlight>
                <a:srgbClr val="FFFFFF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marL="914400" marR="0" lvl="0" indent="0" algn="l" rtl="0">
              <a:lnSpc>
                <a:spcPct val="115000"/>
              </a:lnSpc>
              <a:spcBef>
                <a:spcPts val="110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endParaRPr sz="3000" b="0" i="0" u="none" strike="noStrike" cap="none">
              <a:solidFill>
                <a:srgbClr val="202124"/>
              </a:solidFill>
              <a:highlight>
                <a:srgbClr val="FFFFFF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marL="914400" marR="0" lvl="0" indent="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endParaRPr sz="3000" b="0" i="0" u="none" strike="noStrike" cap="none">
              <a:solidFill>
                <a:srgbClr val="202124"/>
              </a:solidFill>
              <a:highlight>
                <a:srgbClr val="FFFFFF"/>
              </a:highlight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7" name="Google Shape;167;g39d33785f75_0_80"/>
          <p:cNvSpPr txBox="1"/>
          <p:nvPr/>
        </p:nvSpPr>
        <p:spPr>
          <a:xfrm>
            <a:off x="-597589" y="5179637"/>
            <a:ext cx="4992725" cy="5181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3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Be Informed and Be Ambitious</a:t>
            </a:r>
            <a:endParaRPr sz="30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2" name="Google Shape;172;g39d33785f75_0_9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207412" y="159775"/>
            <a:ext cx="1432900" cy="1491050"/>
          </a:xfrm>
          <a:prstGeom prst="rect">
            <a:avLst/>
          </a:prstGeom>
          <a:noFill/>
          <a:ln>
            <a:noFill/>
          </a:ln>
        </p:spPr>
      </p:pic>
      <p:sp>
        <p:nvSpPr>
          <p:cNvPr id="173" name="Google Shape;173;g39d33785f75_0_91"/>
          <p:cNvSpPr txBox="1"/>
          <p:nvPr/>
        </p:nvSpPr>
        <p:spPr>
          <a:xfrm>
            <a:off x="126000" y="159775"/>
            <a:ext cx="10276800" cy="56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914400" marR="0" lvl="0" indent="0" algn="l" rtl="0">
              <a:lnSpc>
                <a:spcPct val="115000"/>
              </a:lnSpc>
              <a:spcBef>
                <a:spcPts val="110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en-GB" sz="3000" b="1" i="0" u="none" strike="noStrike" cap="none">
                <a:solidFill>
                  <a:srgbClr val="202124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Additional support online:</a:t>
            </a:r>
            <a:endParaRPr sz="3000" b="1" i="0" u="none" strike="noStrike" cap="none">
              <a:solidFill>
                <a:srgbClr val="202124"/>
              </a:solidFill>
              <a:highlight>
                <a:srgbClr val="FFFFFF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381000" algn="l" rtl="0">
              <a:lnSpc>
                <a:spcPct val="115000"/>
              </a:lnSpc>
              <a:spcBef>
                <a:spcPts val="1100"/>
              </a:spcBef>
              <a:spcAft>
                <a:spcPts val="0"/>
              </a:spcAft>
              <a:buClr>
                <a:srgbClr val="202124"/>
              </a:buClr>
              <a:buSzPts val="2400"/>
              <a:buFont typeface="Calibri"/>
              <a:buChar char="●"/>
            </a:pPr>
            <a:r>
              <a:rPr lang="en-GB" sz="2400" b="0" i="0" u="none" strike="noStrike" cap="none">
                <a:solidFill>
                  <a:srgbClr val="202124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Braes High School – </a:t>
            </a:r>
            <a:r>
              <a:rPr lang="en-GB" sz="2400" b="0" i="0" u="sng" strike="noStrike" cap="none">
                <a:solidFill>
                  <a:srgbClr val="000000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Braes High School | Braes High School | Secondary School Falkirk | Falkirk Education</a:t>
            </a:r>
            <a:endParaRPr sz="2400" b="0" i="0" u="none" strike="noStrike" cap="none">
              <a:solidFill>
                <a:srgbClr val="202124"/>
              </a:solidFill>
              <a:highlight>
                <a:srgbClr val="FFFFFF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381000" algn="l" rtl="0">
              <a:lnSpc>
                <a:spcPct val="115000"/>
              </a:lnSpc>
              <a:spcBef>
                <a:spcPts val="1100"/>
              </a:spcBef>
              <a:spcAft>
                <a:spcPts val="0"/>
              </a:spcAft>
              <a:buClr>
                <a:srgbClr val="202124"/>
              </a:buClr>
              <a:buSzPts val="2400"/>
              <a:buFont typeface="Calibri"/>
              <a:buChar char="●"/>
            </a:pPr>
            <a:r>
              <a:rPr lang="en-GB" sz="2400" b="0" i="0" u="none" strike="noStrike" cap="none">
                <a:solidFill>
                  <a:srgbClr val="202124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College/University websites.  UCAS - </a:t>
            </a:r>
            <a:r>
              <a:rPr lang="en-GB" sz="2400" b="0" i="0" u="sng" strike="noStrike" cap="none">
                <a:solidFill>
                  <a:schemeClr val="hlink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  <a:hlinkClick r:id="rId5"/>
              </a:rPr>
              <a:t>https://www.ucas.com/</a:t>
            </a:r>
            <a:endParaRPr sz="2400" b="0" i="0" u="none" strike="noStrike" cap="none">
              <a:solidFill>
                <a:srgbClr val="202124"/>
              </a:solidFill>
              <a:highlight>
                <a:srgbClr val="FFFFFF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02124"/>
              </a:buClr>
              <a:buSzPts val="2400"/>
              <a:buFont typeface="Calibri"/>
              <a:buChar char="●"/>
            </a:pPr>
            <a:r>
              <a:rPr lang="en-GB" sz="2400" b="0" i="0" u="none" strike="noStrike" cap="none">
                <a:solidFill>
                  <a:srgbClr val="202124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Apprenticeships.Scot </a:t>
            </a:r>
            <a:r>
              <a:rPr lang="en-GB" sz="2400" b="0" i="0" u="sng" strike="noStrike" cap="none">
                <a:solidFill>
                  <a:schemeClr val="hlink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  <a:hlinkClick r:id="rId6"/>
              </a:rPr>
              <a:t>https://www.apprenticeships.scot/</a:t>
            </a:r>
            <a:endParaRPr sz="2400" b="0" i="0" u="none" strike="noStrike" cap="none">
              <a:solidFill>
                <a:srgbClr val="202124"/>
              </a:solidFill>
              <a:highlight>
                <a:srgbClr val="FFFFFF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02124"/>
              </a:buClr>
              <a:buSzPts val="2400"/>
              <a:buFont typeface="Calibri"/>
              <a:buChar char="●"/>
            </a:pPr>
            <a:r>
              <a:rPr lang="en-GB" sz="2400" b="0" i="0" u="none" strike="noStrike" cap="none">
                <a:solidFill>
                  <a:srgbClr val="202124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PlanItPlus:</a:t>
            </a:r>
            <a:r>
              <a:rPr lang="en-GB" sz="2400" b="0" i="0" u="none" strike="noStrike" cap="none">
                <a:solidFill>
                  <a:srgbClr val="202124"/>
                </a:solidFill>
                <a:latin typeface="Calibri"/>
                <a:ea typeface="Calibri"/>
                <a:cs typeface="Calibri"/>
                <a:sym typeface="Calibri"/>
              </a:rPr>
              <a:t>https:</a:t>
            </a:r>
            <a:r>
              <a:rPr lang="en-GB" sz="2400" b="0" i="0" u="sng" strike="noStrike" cap="none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7"/>
              </a:rPr>
              <a:t>www.planitplus.net</a:t>
            </a:r>
            <a:endParaRPr sz="2400" b="0" i="0" u="none" strike="noStrike" cap="none">
              <a:solidFill>
                <a:srgbClr val="202124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02124"/>
              </a:buClr>
              <a:buSzPts val="2400"/>
              <a:buFont typeface="Calibri"/>
              <a:buChar char="●"/>
            </a:pPr>
            <a:r>
              <a:rPr lang="en-GB" sz="2400" b="0" i="0" u="none" strike="noStrike" cap="none">
                <a:solidFill>
                  <a:srgbClr val="202124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My World of Work: </a:t>
            </a:r>
            <a:r>
              <a:rPr lang="en-GB" sz="2400" b="0" i="0" u="sng" strike="noStrike" cap="none">
                <a:solidFill>
                  <a:schemeClr val="hlink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  <a:hlinkClick r:id="rId8"/>
              </a:rPr>
              <a:t>https://www.myworldofwork.co.uk/option-choices</a:t>
            </a:r>
            <a:endParaRPr sz="2400" b="0" i="0" u="none" strike="noStrike" cap="none">
              <a:solidFill>
                <a:srgbClr val="202124"/>
              </a:solidFill>
              <a:highlight>
                <a:srgbClr val="FFFFFF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02124"/>
              </a:buClr>
              <a:buSzPts val="2400"/>
              <a:buFont typeface="Calibri"/>
              <a:buChar char="●"/>
            </a:pPr>
            <a:r>
              <a:rPr lang="en-GB" sz="2400" b="0" i="0" u="none" strike="noStrike" cap="none">
                <a:solidFill>
                  <a:srgbClr val="202124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Young Scot:</a:t>
            </a:r>
            <a:endParaRPr sz="2400" b="0" i="0" u="none" strike="noStrike" cap="none">
              <a:solidFill>
                <a:srgbClr val="202124"/>
              </a:solidFill>
              <a:highlight>
                <a:srgbClr val="FFFFFF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0" algn="l" rtl="0">
              <a:lnSpc>
                <a:spcPct val="115000"/>
              </a:lnSpc>
              <a:spcBef>
                <a:spcPts val="11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GB" sz="2400" b="0" i="0" u="sng" strike="noStrike" cap="none">
                <a:solidFill>
                  <a:schemeClr val="hlink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  <a:hlinkClick r:id="rId9"/>
              </a:rPr>
              <a:t>https://young.scot/get-informed/where-could-your-school-subjects-take-you</a:t>
            </a:r>
            <a:endParaRPr sz="2400" b="0" i="0" u="none" strike="noStrike" cap="none">
              <a:solidFill>
                <a:srgbClr val="202124"/>
              </a:solidFill>
              <a:highlight>
                <a:srgbClr val="FFFFFF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0" algn="l" rtl="0">
              <a:lnSpc>
                <a:spcPct val="115000"/>
              </a:lnSpc>
              <a:spcBef>
                <a:spcPts val="11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rgbClr val="202124"/>
              </a:solidFill>
              <a:highlight>
                <a:srgbClr val="FFFFFF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457200" algn="l" rtl="0">
              <a:lnSpc>
                <a:spcPct val="115000"/>
              </a:lnSpc>
              <a:spcBef>
                <a:spcPts val="11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rgbClr val="202124"/>
              </a:solidFill>
              <a:highlight>
                <a:srgbClr val="FFFFFF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marL="914400" marR="0" lvl="0" indent="0" algn="l" rtl="0">
              <a:lnSpc>
                <a:spcPct val="115000"/>
              </a:lnSpc>
              <a:spcBef>
                <a:spcPts val="110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endParaRPr sz="3000" b="0" i="0" u="none" strike="noStrike" cap="none">
              <a:solidFill>
                <a:srgbClr val="202124"/>
              </a:solidFill>
              <a:highlight>
                <a:srgbClr val="FFFFFF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marL="914400" marR="0" lvl="0" indent="0" algn="l" rtl="0">
              <a:lnSpc>
                <a:spcPct val="115000"/>
              </a:lnSpc>
              <a:spcBef>
                <a:spcPts val="110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endParaRPr sz="3000" b="0" i="0" u="none" strike="noStrike" cap="none">
              <a:solidFill>
                <a:srgbClr val="202124"/>
              </a:solidFill>
              <a:highlight>
                <a:srgbClr val="FFFFFF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marL="914400" marR="0" lvl="0" indent="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endParaRPr sz="3000" b="0" i="0" u="none" strike="noStrike" cap="none">
              <a:solidFill>
                <a:srgbClr val="202124"/>
              </a:solidFill>
              <a:highlight>
                <a:srgbClr val="FFFFFF"/>
              </a:highlight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4" name="Google Shape;174;g39d33785f75_0_91"/>
          <p:cNvSpPr txBox="1"/>
          <p:nvPr/>
        </p:nvSpPr>
        <p:spPr>
          <a:xfrm>
            <a:off x="126000" y="6112775"/>
            <a:ext cx="11940000" cy="88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en-GB" sz="3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Be Informed and Be Ambitious</a:t>
            </a:r>
            <a:endParaRPr sz="2000" b="0" i="1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371</Words>
  <Application>Microsoft Office PowerPoint</Application>
  <PresentationFormat>Widescreen</PresentationFormat>
  <Paragraphs>80</Paragraphs>
  <Slides>11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4" baseType="lpstr">
      <vt:lpstr>Arial</vt:lpstr>
      <vt:lpstr>Calibri</vt:lpstr>
      <vt:lpstr>Office Theme</vt:lpstr>
      <vt:lpstr>PowerPoint Presentation</vt:lpstr>
      <vt:lpstr>How many courses do pupils in S3/4 study?</vt:lpstr>
      <vt:lpstr>Understanding the Language of Levels</vt:lpstr>
      <vt:lpstr>Course Information on our Website</vt:lpstr>
      <vt:lpstr>Course Information on our Website</vt:lpstr>
      <vt:lpstr>Course Information on our Website</vt:lpstr>
      <vt:lpstr>Course Information on our Website</vt:lpstr>
      <vt:lpstr>What we have asked pupils to do: Seek Support and Advice</vt:lpstr>
      <vt:lpstr>PowerPoint Presentation</vt:lpstr>
      <vt:lpstr>What we will do: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Heather Cameron</dc:creator>
  <cp:lastModifiedBy>Heather Cameron</cp:lastModifiedBy>
  <cp:revision>1</cp:revision>
  <dcterms:modified xsi:type="dcterms:W3CDTF">2025-11-17T20:10:01Z</dcterms:modified>
</cp:coreProperties>
</file>